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 autoCompressPictures="0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582" r:id="rId2"/>
    <p:sldId id="584" r:id="rId3"/>
    <p:sldId id="586" r:id="rId4"/>
    <p:sldId id="593" r:id="rId5"/>
    <p:sldId id="597" r:id="rId6"/>
    <p:sldId id="598" r:id="rId7"/>
    <p:sldId id="583" r:id="rId8"/>
    <p:sldId id="600" r:id="rId9"/>
    <p:sldId id="602" r:id="rId10"/>
    <p:sldId id="604" r:id="rId11"/>
    <p:sldId id="603" r:id="rId12"/>
    <p:sldId id="599" r:id="rId13"/>
    <p:sldId id="605" r:id="rId14"/>
    <p:sldId id="606" r:id="rId15"/>
    <p:sldId id="592" r:id="rId16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89382" autoAdjust="0"/>
  </p:normalViewPr>
  <p:slideViewPr>
    <p:cSldViewPr>
      <p:cViewPr varScale="1">
        <p:scale>
          <a:sx n="67" d="100"/>
          <a:sy n="67" d="100"/>
        </p:scale>
        <p:origin x="1260" y="72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AEFADC-DE90-364F-8361-CC6C01558B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82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018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18930B2-FC89-8146-9FD5-EC22F0994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80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D834C-33B5-4B41-97C3-610D765756F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5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D834C-33B5-4B41-97C3-610D765756F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97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A4D73-7A65-ED4D-85FE-4D5D2C0BE6A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44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A4D73-7A65-ED4D-85FE-4D5D2C0BE6A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10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40000"/>
            <a:ext cx="8636000" cy="127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9BD47-2372-4048-82C9-5368F9FEFE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73EC-3DFD-5F41-B76B-3BA15EA0F9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39000" y="677863"/>
            <a:ext cx="2159000" cy="60960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2000" y="677863"/>
            <a:ext cx="6324600" cy="60960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0E3A-2B9F-2D4E-8AC3-9B0779EF82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3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EFC22-6CDE-CA47-A3F7-819CAAE2FE5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F6FA-309A-964A-9515-651D9F88EF8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2201863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56200" y="2201863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A3800-E5BB-154A-8E2C-5552B87E74E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3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C5B97-6DA6-8348-A0F9-F601A091C3E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47E37-26D4-6F47-A784-7C0292C73F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F27DF-41F4-2142-AFCF-0CC595A718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9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01BD-D4FB-4449-83ED-64342AD767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2E984-3A5B-034E-84C3-B300E56BDA8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7863"/>
            <a:ext cx="8636000" cy="127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1863"/>
            <a:ext cx="8636000" cy="457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6138" cy="508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l" defTabSz="1016000" eaLnBrk="0" hangingPunct="0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42138"/>
            <a:ext cx="3216275" cy="508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defTabSz="1016000" eaLnBrk="0" hangingPunct="0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42138"/>
            <a:ext cx="2116137" cy="508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r" defTabSz="1016000" eaLnBrk="0" hangingPunct="0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306DE0-43A2-AA46-95C9-8DF7AE4B52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  <a:cs typeface="+mn-cs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" y="11336"/>
            <a:ext cx="10160000" cy="3162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>
            <a:lvl1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defTabSz="101600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2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4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6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800" algn="ctr" defTabSz="101600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eaLnBrk="1" hangingPunct="1">
              <a:defRPr/>
            </a:pPr>
            <a:r>
              <a:rPr lang="en-US" sz="3200" dirty="0" err="1" smtClean="0"/>
              <a:t>Utopie</a:t>
            </a:r>
            <a:r>
              <a:rPr lang="en-US" sz="3200" dirty="0" smtClean="0"/>
              <a:t> concrete per </a:t>
            </a:r>
            <a:r>
              <a:rPr lang="en-US" sz="3200" dirty="0" err="1" smtClean="0"/>
              <a:t>l’Europa</a:t>
            </a:r>
            <a:r>
              <a:rPr lang="en-US" sz="3200" dirty="0" smtClean="0"/>
              <a:t> di </a:t>
            </a:r>
            <a:r>
              <a:rPr lang="en-US" sz="3200" dirty="0" err="1" smtClean="0"/>
              <a:t>oggi</a:t>
            </a:r>
            <a:r>
              <a:rPr lang="en-US" sz="2400" dirty="0" smtClean="0">
                <a:solidFill>
                  <a:srgbClr val="000000"/>
                </a:solidFill>
                <a:latin typeface="Gill Sans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Gill Sans" charset="0"/>
              </a:rPr>
            </a:br>
            <a:endParaRPr lang="en-US" sz="2400" dirty="0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" charset="0"/>
              </a:rPr>
              <a:t>Philippe Van </a:t>
            </a:r>
            <a:r>
              <a:rPr lang="en-US" sz="2800" dirty="0" err="1" smtClean="0">
                <a:solidFill>
                  <a:srgbClr val="000000"/>
                </a:solidFill>
                <a:latin typeface="Gill Sans" charset="0"/>
              </a:rPr>
              <a:t>Parijs</a:t>
            </a:r>
            <a:r>
              <a:rPr lang="en-US" sz="2800" dirty="0" smtClean="0">
                <a:solidFill>
                  <a:srgbClr val="000000"/>
                </a:solidFill>
                <a:latin typeface="Gill Sans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Gill Sans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Gill Sans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Gill Sans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Gill Sans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Gill Sans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Gill Sans" charset="0"/>
              </a:rPr>
              <a:t>Brescia, 17 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</a:rPr>
              <a:t>Maggio </a:t>
            </a:r>
            <a:r>
              <a:rPr lang="en-US" sz="1600" dirty="0" smtClean="0">
                <a:solidFill>
                  <a:srgbClr val="000000"/>
                </a:solidFill>
                <a:latin typeface="Gill Sans" charset="0"/>
              </a:rPr>
              <a:t>2018</a:t>
            </a:r>
            <a:br>
              <a:rPr lang="en-US" sz="1600" dirty="0" smtClean="0">
                <a:solidFill>
                  <a:srgbClr val="000000"/>
                </a:solidFill>
                <a:latin typeface="Gill Sans" charset="0"/>
              </a:rPr>
            </a:b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</p:txBody>
      </p:sp>
      <p:pic>
        <p:nvPicPr>
          <p:cNvPr id="2" name="Image 1" descr="visuel_utop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88" y="3358214"/>
            <a:ext cx="5747291" cy="424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160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ea typeface="Osaka" charset="0"/>
                <a:cs typeface="Osaka" charset="0"/>
              </a:rPr>
              <a:t>Alcune </a:t>
            </a:r>
            <a:r>
              <a:rPr lang="en-US" sz="3200" b="1" dirty="0" err="1" smtClean="0">
                <a:ea typeface="Osaka" charset="0"/>
                <a:cs typeface="Osaka" charset="0"/>
              </a:rPr>
              <a:t>utopie</a:t>
            </a:r>
            <a:r>
              <a:rPr lang="en-US" sz="3200" b="1" dirty="0" smtClean="0">
                <a:ea typeface="Osaka" charset="0"/>
                <a:cs typeface="Osaka" charset="0"/>
              </a:rPr>
              <a:t> </a:t>
            </a:r>
            <a:r>
              <a:rPr lang="en-US" sz="3200" b="1" smtClean="0">
                <a:ea typeface="Osaka" charset="0"/>
                <a:cs typeface="Osaka" charset="0"/>
              </a:rPr>
              <a:t>per oggi</a:t>
            </a:r>
            <a:endParaRPr lang="en-US" sz="3200" dirty="0" smtClean="0"/>
          </a:p>
        </p:txBody>
      </p:sp>
      <p:sp>
        <p:nvSpPr>
          <p:cNvPr id="525315" name="Text Box 3"/>
          <p:cNvSpPr txBox="1">
            <a:spLocks/>
          </p:cNvSpPr>
          <p:nvPr/>
        </p:nvSpPr>
        <p:spPr bwMode="auto">
          <a:xfrm>
            <a:off x="5029200" y="25146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95624" y="2603243"/>
            <a:ext cx="564449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1. Lingua franca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2. </a:t>
            </a:r>
            <a:r>
              <a:rPr lang="en-US" dirty="0" err="1" smtClean="0"/>
              <a:t>Riconquista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spazi</a:t>
            </a:r>
            <a:r>
              <a:rPr lang="en-US" dirty="0" smtClean="0"/>
              <a:t> </a:t>
            </a:r>
            <a:r>
              <a:rPr lang="en-US" dirty="0" err="1" smtClean="0"/>
              <a:t>pubblici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3. </a:t>
            </a:r>
            <a:r>
              <a:rPr lang="en-US" dirty="0" err="1" smtClean="0"/>
              <a:t>Reddito</a:t>
            </a:r>
            <a:r>
              <a:rPr lang="en-US" dirty="0" smtClean="0"/>
              <a:t> di base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reddito</a:t>
            </a:r>
            <a:r>
              <a:rPr lang="en-US" dirty="0" smtClean="0"/>
              <a:t> di </a:t>
            </a:r>
            <a:r>
              <a:rPr lang="en-US" dirty="0" err="1" smtClean="0"/>
              <a:t>cittadinanza</a:t>
            </a:r>
            <a:r>
              <a:rPr lang="en-US" dirty="0" smtClean="0"/>
              <a:t> ?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eurodividendo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5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160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a typeface="Osaka" charset="0"/>
                <a:cs typeface="Osaka" charset="0"/>
              </a:rPr>
              <a:t>1. Lingua franca</a:t>
            </a:r>
            <a:endParaRPr lang="en-US" sz="3200" dirty="0" smtClean="0"/>
          </a:p>
        </p:txBody>
      </p:sp>
      <p:sp>
        <p:nvSpPr>
          <p:cNvPr id="525315" name="Text Box 3"/>
          <p:cNvSpPr txBox="1">
            <a:spLocks/>
          </p:cNvSpPr>
          <p:nvPr/>
        </p:nvSpPr>
        <p:spPr bwMode="auto">
          <a:xfrm>
            <a:off x="5029200" y="25146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cs typeface="+mn-cs"/>
            </a:endParaRPr>
          </a:p>
        </p:txBody>
      </p:sp>
      <p:pic>
        <p:nvPicPr>
          <p:cNvPr id="2" name="Image 1" descr="The FutureIs Euro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073695"/>
            <a:ext cx="6527143" cy="6527143"/>
          </a:xfrm>
          <a:prstGeom prst="rect">
            <a:avLst/>
          </a:prstGeom>
        </p:spPr>
      </p:pic>
      <p:pic>
        <p:nvPicPr>
          <p:cNvPr id="7" name="Image 6" descr="Screen Shot 2013-02-23 at 16.22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40" y="1852537"/>
            <a:ext cx="4935984" cy="57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88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 1" descr="12.06.10.Beu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2" y="370417"/>
            <a:ext cx="10188222" cy="724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0" y="0"/>
            <a:ext cx="10160000" cy="14093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599" tIns="50799" rIns="101599" bIns="50799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2. Reconquista </a:t>
            </a:r>
            <a:r>
              <a:rPr lang="en-US" sz="2800" b="1" dirty="0" err="1" smtClean="0"/>
              <a:t>degli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spazi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pubblici</a:t>
            </a:r>
            <a:endParaRPr lang="en-US" sz="3100" b="1" dirty="0"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36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6064" y="1073696"/>
            <a:ext cx="4503936" cy="15118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3100" b="1" dirty="0" smtClean="0"/>
              <a:t>3. </a:t>
            </a:r>
            <a:r>
              <a:rPr lang="nl-NL" sz="3100" b="1" dirty="0" err="1" smtClean="0"/>
              <a:t>Reddito</a:t>
            </a:r>
            <a:r>
              <a:rPr lang="nl-NL" sz="3100" b="1" dirty="0" smtClean="0"/>
              <a:t> di base</a:t>
            </a:r>
            <a:endParaRPr lang="fr-FR" sz="3000" dirty="0"/>
          </a:p>
        </p:txBody>
      </p:sp>
      <p:pic>
        <p:nvPicPr>
          <p:cNvPr id="3" name="Image 2" descr="Screen Shot 2017-10-27 at 10.24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0"/>
            <a:ext cx="5368570" cy="76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3736" y="497632"/>
            <a:ext cx="4503936" cy="15118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3100" b="1" dirty="0" smtClean="0"/>
              <a:t>3. </a:t>
            </a:r>
            <a:r>
              <a:rPr lang="nl-NL" sz="3100" b="1" dirty="0" err="1" smtClean="0"/>
              <a:t>Reddito</a:t>
            </a:r>
            <a:r>
              <a:rPr lang="nl-NL" sz="3100" b="1" dirty="0" smtClean="0"/>
              <a:t> di base</a:t>
            </a:r>
            <a:endParaRPr lang="fr-FR" sz="3000" dirty="0"/>
          </a:p>
        </p:txBody>
      </p:sp>
      <p:sp>
        <p:nvSpPr>
          <p:cNvPr id="4" name="ZoneTexte 3"/>
          <p:cNvSpPr txBox="1"/>
          <p:nvPr/>
        </p:nvSpPr>
        <p:spPr>
          <a:xfrm>
            <a:off x="263520" y="2513856"/>
            <a:ext cx="987962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3 </a:t>
            </a:r>
            <a:r>
              <a:rPr lang="en-US" dirty="0" err="1" smtClean="0"/>
              <a:t>modelli</a:t>
            </a:r>
            <a:r>
              <a:rPr lang="en-US" dirty="0" smtClean="0"/>
              <a:t> di </a:t>
            </a:r>
            <a:r>
              <a:rPr lang="en-US" dirty="0" err="1" smtClean="0"/>
              <a:t>protezione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endParaRPr lang="en-US" dirty="0" smtClean="0"/>
          </a:p>
          <a:p>
            <a:pPr algn="l"/>
            <a:endParaRPr lang="en-US" dirty="0"/>
          </a:p>
          <a:p>
            <a:pPr marL="514350" indent="-514350" algn="l">
              <a:buAutoNum type="arabicPeriod"/>
            </a:pPr>
            <a:r>
              <a:rPr lang="en-US" dirty="0" err="1" smtClean="0"/>
              <a:t>Assistenza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(</a:t>
            </a:r>
            <a:r>
              <a:rPr lang="en-US" dirty="0" err="1" smtClean="0"/>
              <a:t>Vives</a:t>
            </a:r>
            <a:r>
              <a:rPr lang="en-US" dirty="0" smtClean="0"/>
              <a:t> 1516/ Poor </a:t>
            </a:r>
            <a:r>
              <a:rPr lang="en-US" smtClean="0"/>
              <a:t>Laws 1598)</a:t>
            </a:r>
            <a:endParaRPr lang="en-US" dirty="0" smtClean="0"/>
          </a:p>
          <a:p>
            <a:pPr algn="l"/>
            <a:endParaRPr lang="en-US" dirty="0" smtClean="0"/>
          </a:p>
          <a:p>
            <a:pPr marL="514350" indent="-514350" algn="l">
              <a:buAutoNum type="arabicPeriod"/>
            </a:pPr>
            <a:r>
              <a:rPr lang="en-US" dirty="0" err="1" smtClean="0"/>
              <a:t>Assicurazione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(Condorcet1795/ Bismarck 1888)</a:t>
            </a:r>
          </a:p>
          <a:p>
            <a:pPr algn="l"/>
            <a:endParaRPr lang="en-US" dirty="0" smtClean="0"/>
          </a:p>
          <a:p>
            <a:pPr marL="514350" indent="-514350" algn="l">
              <a:buAutoNum type="arabicPeriod"/>
            </a:pPr>
            <a:r>
              <a:rPr lang="en-US" dirty="0" err="1" smtClean="0"/>
              <a:t>Dividendo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(</a:t>
            </a:r>
            <a:r>
              <a:rPr lang="en-US" dirty="0" err="1" smtClean="0"/>
              <a:t>Charlier</a:t>
            </a:r>
            <a:r>
              <a:rPr lang="en-US" dirty="0" smtClean="0"/>
              <a:t> 1848/ Hammond 1982)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626" y="137592"/>
            <a:ext cx="5159374" cy="15118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3100" b="1" dirty="0" err="1" smtClean="0"/>
              <a:t>Eurodividendo</a:t>
            </a:r>
            <a:endParaRPr lang="fr-FR" sz="3000" dirty="0"/>
          </a:p>
        </p:txBody>
      </p:sp>
      <p:pic>
        <p:nvPicPr>
          <p:cNvPr id="30722" name="Image 3" descr="encuentro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0515"/>
            <a:ext cx="4864806" cy="36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Image 4" descr="Grundeinkommen_statt_Existenzangst_BGE_Berlin_2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" y="1"/>
            <a:ext cx="4833056" cy="362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13.09.14.Berlin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76" y="3017911"/>
            <a:ext cx="4768336" cy="34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306" y="1"/>
            <a:ext cx="6720417" cy="10900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BE" sz="3600" b="1" dirty="0" smtClean="0">
                <a:latin typeface="Calibri"/>
                <a:cs typeface="Calibri"/>
              </a:rPr>
              <a:t>L’utopia come genere letterario</a:t>
            </a:r>
            <a:endParaRPr lang="fr-BE" sz="3600" b="1" dirty="0">
              <a:latin typeface="Calibri"/>
              <a:cs typeface="Calibri"/>
            </a:endParaRPr>
          </a:p>
        </p:txBody>
      </p:sp>
      <p:sp>
        <p:nvSpPr>
          <p:cNvPr id="20482" name="ZoneTexte 3"/>
          <p:cNvSpPr txBox="1">
            <a:spLocks noChangeArrowheads="1"/>
          </p:cNvSpPr>
          <p:nvPr/>
        </p:nvSpPr>
        <p:spPr bwMode="auto">
          <a:xfrm>
            <a:off x="0" y="3089920"/>
            <a:ext cx="10160000" cy="281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9pPr>
          </a:lstStyle>
          <a:p>
            <a:pPr algn="l"/>
            <a:r>
              <a:rPr lang="fr-FR" sz="2200" dirty="0" smtClean="0">
                <a:solidFill>
                  <a:srgbClr val="000000"/>
                </a:solidFill>
              </a:rPr>
              <a:t>1602 </a:t>
            </a:r>
            <a:r>
              <a:rPr lang="fr-FR" sz="2200" dirty="0">
                <a:solidFill>
                  <a:srgbClr val="000000"/>
                </a:solidFill>
              </a:rPr>
              <a:t>Tommaso Campanella, </a:t>
            </a:r>
            <a:r>
              <a:rPr lang="fr-FR" sz="2200" i="1" dirty="0">
                <a:solidFill>
                  <a:srgbClr val="000000"/>
                </a:solidFill>
              </a:rPr>
              <a:t>La </a:t>
            </a:r>
            <a:r>
              <a:rPr lang="fr-FR" sz="2200" i="1" dirty="0" err="1">
                <a:solidFill>
                  <a:srgbClr val="000000"/>
                </a:solidFill>
              </a:rPr>
              <a:t>Città</a:t>
            </a:r>
            <a:r>
              <a:rPr lang="fr-FR" sz="2200" i="1" dirty="0">
                <a:solidFill>
                  <a:srgbClr val="000000"/>
                </a:solidFill>
              </a:rPr>
              <a:t> </a:t>
            </a:r>
            <a:r>
              <a:rPr lang="fr-FR" sz="2200" i="1" dirty="0" err="1">
                <a:solidFill>
                  <a:srgbClr val="000000"/>
                </a:solidFill>
              </a:rPr>
              <a:t>del</a:t>
            </a:r>
            <a:r>
              <a:rPr lang="fr-FR" sz="2200" i="1" dirty="0">
                <a:solidFill>
                  <a:srgbClr val="000000"/>
                </a:solidFill>
              </a:rPr>
              <a:t> </a:t>
            </a:r>
            <a:r>
              <a:rPr lang="fr-FR" sz="2200" i="1" dirty="0" smtClean="0">
                <a:solidFill>
                  <a:srgbClr val="000000"/>
                </a:solidFill>
              </a:rPr>
              <a:t>Sole</a:t>
            </a:r>
            <a:endParaRPr lang="fr-FR" sz="2200" i="1" dirty="0">
              <a:solidFill>
                <a:srgbClr val="000000"/>
              </a:solidFill>
            </a:endParaRPr>
          </a:p>
          <a:p>
            <a:pPr algn="l"/>
            <a:r>
              <a:rPr lang="fr-FR" sz="2200" dirty="0" smtClean="0">
                <a:solidFill>
                  <a:srgbClr val="000000"/>
                </a:solidFill>
              </a:rPr>
              <a:t>1726 </a:t>
            </a:r>
            <a:r>
              <a:rPr lang="fr-FR" sz="2200" dirty="0">
                <a:solidFill>
                  <a:srgbClr val="000000"/>
                </a:solidFill>
              </a:rPr>
              <a:t>Jonathan Swift, </a:t>
            </a:r>
            <a:r>
              <a:rPr lang="fr-FR" sz="2200" i="1" dirty="0" err="1">
                <a:solidFill>
                  <a:srgbClr val="000000"/>
                </a:solidFill>
              </a:rPr>
              <a:t>Gulliver’s</a:t>
            </a:r>
            <a:r>
              <a:rPr lang="fr-FR" sz="2200" i="1" dirty="0">
                <a:solidFill>
                  <a:srgbClr val="000000"/>
                </a:solidFill>
              </a:rPr>
              <a:t> </a:t>
            </a:r>
            <a:r>
              <a:rPr lang="fr-FR" sz="2200" i="1" dirty="0" err="1" smtClean="0">
                <a:solidFill>
                  <a:srgbClr val="000000"/>
                </a:solidFill>
              </a:rPr>
              <a:t>Travels</a:t>
            </a:r>
            <a:endParaRPr lang="fr-FR" sz="2200" i="1" dirty="0">
              <a:solidFill>
                <a:srgbClr val="000000"/>
              </a:solidFill>
            </a:endParaRPr>
          </a:p>
          <a:p>
            <a:pPr algn="l"/>
            <a:endParaRPr lang="fr-FR" sz="2200" dirty="0">
              <a:solidFill>
                <a:srgbClr val="000000"/>
              </a:solidFill>
            </a:endParaRPr>
          </a:p>
          <a:p>
            <a:pPr algn="l"/>
            <a:r>
              <a:rPr lang="fr-FR" sz="2200" dirty="0">
                <a:solidFill>
                  <a:srgbClr val="000000"/>
                </a:solidFill>
              </a:rPr>
              <a:t>1770 Louis-Sébastien Mercier, </a:t>
            </a:r>
            <a:r>
              <a:rPr lang="fr-FR" sz="2200" i="1" dirty="0">
                <a:solidFill>
                  <a:srgbClr val="000000"/>
                </a:solidFill>
              </a:rPr>
              <a:t>L’An 2440 : un rêve s’il en fut </a:t>
            </a:r>
            <a:r>
              <a:rPr lang="fr-FR" sz="2200" i="1" dirty="0" smtClean="0">
                <a:solidFill>
                  <a:srgbClr val="000000"/>
                </a:solidFill>
              </a:rPr>
              <a:t>jamais</a:t>
            </a:r>
            <a:endParaRPr lang="fr-FR" sz="2200" dirty="0">
              <a:solidFill>
                <a:srgbClr val="000000"/>
              </a:solidFill>
            </a:endParaRPr>
          </a:p>
          <a:p>
            <a:pPr algn="l"/>
            <a:r>
              <a:rPr lang="fr-FR" sz="2200" dirty="0" smtClean="0">
                <a:solidFill>
                  <a:srgbClr val="000000"/>
                </a:solidFill>
              </a:rPr>
              <a:t>1890 </a:t>
            </a:r>
            <a:r>
              <a:rPr lang="fr-FR" sz="2200" dirty="0">
                <a:solidFill>
                  <a:srgbClr val="000000"/>
                </a:solidFill>
              </a:rPr>
              <a:t>William Morris, </a:t>
            </a:r>
            <a:r>
              <a:rPr lang="fr-FR" sz="2200" i="1" dirty="0">
                <a:solidFill>
                  <a:srgbClr val="000000"/>
                </a:solidFill>
              </a:rPr>
              <a:t>News </a:t>
            </a:r>
            <a:r>
              <a:rPr lang="fr-FR" sz="2200" i="1" dirty="0" err="1">
                <a:solidFill>
                  <a:srgbClr val="000000"/>
                </a:solidFill>
              </a:rPr>
              <a:t>from</a:t>
            </a:r>
            <a:r>
              <a:rPr lang="fr-FR" sz="2200" i="1" dirty="0">
                <a:solidFill>
                  <a:srgbClr val="000000"/>
                </a:solidFill>
              </a:rPr>
              <a:t> </a:t>
            </a:r>
            <a:r>
              <a:rPr lang="fr-FR" sz="2200" i="1" dirty="0" err="1" smtClean="0">
                <a:solidFill>
                  <a:srgbClr val="000000"/>
                </a:solidFill>
              </a:rPr>
              <a:t>Nowhere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  <a:p>
            <a:pPr algn="l"/>
            <a:endParaRPr lang="en-US" sz="2200" dirty="0">
              <a:solidFill>
                <a:srgbClr val="000000"/>
              </a:solidFill>
            </a:endParaRPr>
          </a:p>
          <a:p>
            <a:pPr algn="l"/>
            <a:r>
              <a:rPr lang="en-US" sz="2200" dirty="0" smtClean="0">
                <a:solidFill>
                  <a:srgbClr val="000000"/>
                </a:solidFill>
              </a:rPr>
              <a:t>1932 </a:t>
            </a:r>
            <a:r>
              <a:rPr lang="en-US" sz="2200" dirty="0">
                <a:solidFill>
                  <a:srgbClr val="000000"/>
                </a:solidFill>
              </a:rPr>
              <a:t>Aldous Huxley, </a:t>
            </a:r>
            <a:r>
              <a:rPr lang="en-US" sz="2200" i="1" dirty="0">
                <a:solidFill>
                  <a:srgbClr val="000000"/>
                </a:solidFill>
              </a:rPr>
              <a:t>Brave New World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</a:rPr>
              <a:t>1949 George Orwell, </a:t>
            </a:r>
            <a:r>
              <a:rPr lang="en-US" sz="2200" i="1" dirty="0">
                <a:solidFill>
                  <a:srgbClr val="000000"/>
                </a:solidFill>
              </a:rPr>
              <a:t>1984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3" name="Image 2" descr="saint-thomas-more-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98"/>
            <a:ext cx="2055664" cy="2835399"/>
          </a:xfrm>
          <a:prstGeom prst="rect">
            <a:avLst/>
          </a:prstGeom>
        </p:spPr>
      </p:pic>
      <p:pic>
        <p:nvPicPr>
          <p:cNvPr id="4" name="Image 3" descr="george-orwell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04" y="4621607"/>
            <a:ext cx="2343696" cy="30071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85755" y="1217712"/>
            <a:ext cx="7874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dirty="0">
                <a:latin typeface="+mn-lt"/>
              </a:rPr>
              <a:t>1515 Thomas More, </a:t>
            </a:r>
            <a:endParaRPr lang="fr-FR" sz="2400" dirty="0" smtClean="0">
              <a:latin typeface="+mn-lt"/>
            </a:endParaRPr>
          </a:p>
          <a:p>
            <a:pPr algn="l"/>
            <a:r>
              <a:rPr lang="fr-FR" sz="2400" i="1" dirty="0" smtClean="0">
                <a:latin typeface="+mn-lt"/>
              </a:rPr>
              <a:t>De </a:t>
            </a:r>
            <a:r>
              <a:rPr lang="fr-FR" sz="2400" i="1" dirty="0">
                <a:latin typeface="+mn-lt"/>
              </a:rPr>
              <a:t>Optima </a:t>
            </a:r>
            <a:r>
              <a:rPr lang="fr-FR" sz="2400" i="1" dirty="0" err="1">
                <a:latin typeface="+mn-lt"/>
              </a:rPr>
              <a:t>Republicae</a:t>
            </a:r>
            <a:r>
              <a:rPr lang="fr-FR" sz="2400" i="1" dirty="0">
                <a:latin typeface="+mn-lt"/>
              </a:rPr>
              <a:t> Statu, </a:t>
            </a:r>
            <a:r>
              <a:rPr lang="fr-FR" sz="2400" i="1" dirty="0" err="1">
                <a:latin typeface="+mn-lt"/>
              </a:rPr>
              <a:t>deque</a:t>
            </a:r>
            <a:r>
              <a:rPr lang="fr-FR" sz="2400" i="1" dirty="0">
                <a:latin typeface="+mn-lt"/>
              </a:rPr>
              <a:t> Nova Insula </a:t>
            </a:r>
            <a:r>
              <a:rPr lang="fr-FR" sz="2400" i="1" dirty="0" err="1">
                <a:latin typeface="+mn-lt"/>
              </a:rPr>
              <a:t>Utopia</a:t>
            </a:r>
            <a:endParaRPr lang="fr-FR" sz="2400" i="1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45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12348"/>
            <a:ext cx="7761111" cy="5979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BE" sz="3600" b="1" dirty="0" smtClean="0">
                <a:latin typeface="Calibri"/>
                <a:cs typeface="Calibri"/>
              </a:rPr>
              <a:t>L’utopia come </a:t>
            </a:r>
            <a:r>
              <a:rPr lang="fr-BE" sz="3600" b="1" smtClean="0">
                <a:latin typeface="Calibri"/>
                <a:cs typeface="Calibri"/>
              </a:rPr>
              <a:t>nome comune</a:t>
            </a:r>
            <a:endParaRPr lang="fr-BE" sz="3600" b="1" dirty="0">
              <a:latin typeface="Calibri"/>
              <a:cs typeface="Calibri"/>
            </a:endParaRPr>
          </a:p>
        </p:txBody>
      </p:sp>
      <p:sp>
        <p:nvSpPr>
          <p:cNvPr id="22531" name="ZoneTexte 2"/>
          <p:cNvSpPr txBox="1">
            <a:spLocks noChangeArrowheads="1"/>
          </p:cNvSpPr>
          <p:nvPr/>
        </p:nvSpPr>
        <p:spPr bwMode="auto">
          <a:xfrm>
            <a:off x="3959932" y="7210778"/>
            <a:ext cx="1929694" cy="40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9pPr>
          </a:lstStyle>
          <a:p>
            <a:r>
              <a:rPr lang="en-GB" sz="2000"/>
              <a:t>Google NGram</a:t>
            </a:r>
          </a:p>
        </p:txBody>
      </p:sp>
      <p:pic>
        <p:nvPicPr>
          <p:cNvPr id="3" name="Image 2" descr="Screen Shot 2018-05-14 at 09.1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648"/>
            <a:ext cx="101600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04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7712" y="0"/>
            <a:ext cx="7384256" cy="6103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BE" sz="3600" b="1" dirty="0" smtClean="0">
                <a:latin typeface="Calibri"/>
                <a:cs typeface="Calibri"/>
              </a:rPr>
              <a:t>Oziosa, fruttuosa, pericolosa ?</a:t>
            </a:r>
            <a:endParaRPr lang="fr-BE" sz="3600" b="1" dirty="0">
              <a:latin typeface="Calibri"/>
              <a:cs typeface="Calibri"/>
            </a:endParaRPr>
          </a:p>
        </p:txBody>
      </p:sp>
      <p:sp>
        <p:nvSpPr>
          <p:cNvPr id="23554" name="ZoneTexte 3"/>
          <p:cNvSpPr txBox="1">
            <a:spLocks noChangeArrowheads="1"/>
          </p:cNvSpPr>
          <p:nvPr/>
        </p:nvSpPr>
        <p:spPr bwMode="auto">
          <a:xfrm>
            <a:off x="0" y="3233936"/>
            <a:ext cx="7456264" cy="34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9pPr>
          </a:lstStyle>
          <a:p>
            <a:pPr algn="l"/>
            <a:r>
              <a:rPr lang="fr-FR" sz="2200" dirty="0" smtClean="0">
                <a:solidFill>
                  <a:srgbClr val="000000"/>
                </a:solidFill>
              </a:rPr>
              <a:t>1710</a:t>
            </a:r>
            <a:r>
              <a:rPr lang="fr-FR" sz="2200" dirty="0">
                <a:solidFill>
                  <a:srgbClr val="000000"/>
                </a:solidFill>
              </a:rPr>
              <a:t>: Gottfried Wilhelm </a:t>
            </a:r>
            <a:r>
              <a:rPr lang="fr-FR" sz="2200" dirty="0" smtClean="0">
                <a:solidFill>
                  <a:srgbClr val="000000"/>
                </a:solidFill>
              </a:rPr>
              <a:t>LEIBNIZ, </a:t>
            </a:r>
            <a:r>
              <a:rPr lang="fr-FR" sz="2200" i="1" dirty="0">
                <a:solidFill>
                  <a:srgbClr val="000000"/>
                </a:solidFill>
              </a:rPr>
              <a:t>Essais de théodicée</a:t>
            </a:r>
            <a:r>
              <a:rPr lang="fr-FR" sz="2200" dirty="0">
                <a:solidFill>
                  <a:srgbClr val="000000"/>
                </a:solidFill>
              </a:rPr>
              <a:t>.</a:t>
            </a:r>
          </a:p>
          <a:p>
            <a:pPr algn="l"/>
            <a:r>
              <a:rPr lang="fr-FR" sz="2200" dirty="0" smtClean="0">
                <a:solidFill>
                  <a:srgbClr val="000000"/>
                </a:solidFill>
              </a:rPr>
              <a:t>1880</a:t>
            </a:r>
            <a:r>
              <a:rPr lang="fr-FR" sz="2200" dirty="0">
                <a:solidFill>
                  <a:srgbClr val="000000"/>
                </a:solidFill>
              </a:rPr>
              <a:t>. Friedrich </a:t>
            </a:r>
            <a:r>
              <a:rPr lang="fr-FR" sz="2200" dirty="0" smtClean="0">
                <a:solidFill>
                  <a:srgbClr val="000000"/>
                </a:solidFill>
              </a:rPr>
              <a:t>ENGELS, </a:t>
            </a:r>
            <a:r>
              <a:rPr lang="fr-FR" sz="2200" i="1" dirty="0" smtClean="0">
                <a:solidFill>
                  <a:srgbClr val="000000"/>
                </a:solidFill>
              </a:rPr>
              <a:t>Socialisme utopique </a:t>
            </a:r>
          </a:p>
          <a:p>
            <a:pPr algn="l"/>
            <a:r>
              <a:rPr lang="fr-FR" sz="2200" i="1" dirty="0">
                <a:solidFill>
                  <a:srgbClr val="000000"/>
                </a:solidFill>
              </a:rPr>
              <a:t>	</a:t>
            </a:r>
            <a:r>
              <a:rPr lang="fr-FR" sz="2200" i="1" dirty="0" smtClean="0">
                <a:solidFill>
                  <a:srgbClr val="000000"/>
                </a:solidFill>
              </a:rPr>
              <a:t>et socialisme scientifique</a:t>
            </a:r>
            <a:endParaRPr lang="fr-FR" sz="2200" i="1" dirty="0">
              <a:solidFill>
                <a:srgbClr val="000000"/>
              </a:solidFill>
            </a:endParaRPr>
          </a:p>
          <a:p>
            <a:pPr algn="l"/>
            <a:endParaRPr lang="fr-FR" sz="2200" dirty="0" smtClean="0">
              <a:solidFill>
                <a:srgbClr val="000000"/>
              </a:solidFill>
            </a:endParaRPr>
          </a:p>
          <a:p>
            <a:pPr algn="l"/>
            <a:r>
              <a:rPr lang="fr-FR" sz="2200" dirty="0" smtClean="0">
                <a:solidFill>
                  <a:srgbClr val="000000"/>
                </a:solidFill>
              </a:rPr>
              <a:t>1918</a:t>
            </a:r>
            <a:r>
              <a:rPr lang="fr-FR" sz="2200" dirty="0">
                <a:solidFill>
                  <a:srgbClr val="000000"/>
                </a:solidFill>
              </a:rPr>
              <a:t>. Ernst </a:t>
            </a:r>
            <a:r>
              <a:rPr lang="fr-FR" sz="2200" dirty="0" smtClean="0">
                <a:solidFill>
                  <a:srgbClr val="000000"/>
                </a:solidFill>
              </a:rPr>
              <a:t>BLOCH, </a:t>
            </a:r>
            <a:r>
              <a:rPr lang="fr-FR" sz="2200" i="1" dirty="0" err="1">
                <a:solidFill>
                  <a:srgbClr val="000000"/>
                </a:solidFill>
              </a:rPr>
              <a:t>Geist</a:t>
            </a:r>
            <a:r>
              <a:rPr lang="fr-FR" sz="2200" i="1" dirty="0">
                <a:solidFill>
                  <a:srgbClr val="000000"/>
                </a:solidFill>
              </a:rPr>
              <a:t> der </a:t>
            </a:r>
            <a:r>
              <a:rPr lang="fr-FR" sz="2200" i="1" dirty="0" smtClean="0">
                <a:solidFill>
                  <a:srgbClr val="000000"/>
                </a:solidFill>
              </a:rPr>
              <a:t>Utopie</a:t>
            </a:r>
            <a:endParaRPr lang="fr-FR" sz="2200" dirty="0">
              <a:solidFill>
                <a:srgbClr val="000000"/>
              </a:solidFill>
            </a:endParaRPr>
          </a:p>
          <a:p>
            <a:pPr algn="l"/>
            <a:r>
              <a:rPr lang="fr-FR" sz="2200" dirty="0">
                <a:solidFill>
                  <a:srgbClr val="000000"/>
                </a:solidFill>
              </a:rPr>
              <a:t>1929. Karl </a:t>
            </a:r>
            <a:r>
              <a:rPr lang="fr-FR" sz="2200" dirty="0" smtClean="0">
                <a:solidFill>
                  <a:srgbClr val="000000"/>
                </a:solidFill>
              </a:rPr>
              <a:t>MANNHEIM, </a:t>
            </a:r>
            <a:r>
              <a:rPr lang="fr-FR" sz="2200" i="1" dirty="0" err="1">
                <a:solidFill>
                  <a:srgbClr val="000000"/>
                </a:solidFill>
              </a:rPr>
              <a:t>Ideologie</a:t>
            </a:r>
            <a:r>
              <a:rPr lang="fr-FR" sz="2200" i="1" dirty="0">
                <a:solidFill>
                  <a:srgbClr val="000000"/>
                </a:solidFill>
              </a:rPr>
              <a:t> </a:t>
            </a:r>
            <a:r>
              <a:rPr lang="fr-FR" sz="2200" i="1" dirty="0" err="1">
                <a:solidFill>
                  <a:srgbClr val="000000"/>
                </a:solidFill>
              </a:rPr>
              <a:t>und</a:t>
            </a:r>
            <a:r>
              <a:rPr lang="fr-FR" sz="2200" i="1" dirty="0">
                <a:solidFill>
                  <a:srgbClr val="000000"/>
                </a:solidFill>
              </a:rPr>
              <a:t> Utopie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endParaRPr lang="en-US" sz="2200" dirty="0" smtClean="0">
              <a:solidFill>
                <a:srgbClr val="000000"/>
              </a:solidFill>
            </a:endParaRPr>
          </a:p>
          <a:p>
            <a:pPr algn="l"/>
            <a:endParaRPr lang="fr-FR" sz="2200" dirty="0">
              <a:solidFill>
                <a:srgbClr val="000000"/>
              </a:solidFill>
            </a:endParaRPr>
          </a:p>
          <a:p>
            <a:pPr algn="l"/>
            <a:endParaRPr lang="fr-FR" sz="2200" dirty="0" smtClean="0">
              <a:solidFill>
                <a:srgbClr val="000000"/>
              </a:solidFill>
            </a:endParaRPr>
          </a:p>
          <a:p>
            <a:pPr algn="l"/>
            <a:r>
              <a:rPr lang="fr-FR" sz="2200" dirty="0" smtClean="0">
                <a:solidFill>
                  <a:srgbClr val="000000"/>
                </a:solidFill>
              </a:rPr>
              <a:t>1945</a:t>
            </a:r>
            <a:r>
              <a:rPr lang="fr-FR" sz="2200" dirty="0">
                <a:solidFill>
                  <a:srgbClr val="000000"/>
                </a:solidFill>
              </a:rPr>
              <a:t>. Karl </a:t>
            </a:r>
            <a:r>
              <a:rPr lang="fr-FR" sz="2200" dirty="0" smtClean="0">
                <a:solidFill>
                  <a:srgbClr val="000000"/>
                </a:solidFill>
              </a:rPr>
              <a:t>POPPER, </a:t>
            </a:r>
            <a:r>
              <a:rPr lang="fr-FR" sz="2200" i="1" dirty="0">
                <a:solidFill>
                  <a:srgbClr val="000000"/>
                </a:solidFill>
              </a:rPr>
              <a:t>The Open Society and </a:t>
            </a:r>
            <a:r>
              <a:rPr lang="fr-FR" sz="2200" i="1" dirty="0" err="1">
                <a:solidFill>
                  <a:srgbClr val="000000"/>
                </a:solidFill>
              </a:rPr>
              <a:t>its</a:t>
            </a:r>
            <a:r>
              <a:rPr lang="fr-FR" sz="2200" i="1" dirty="0">
                <a:solidFill>
                  <a:srgbClr val="000000"/>
                </a:solidFill>
              </a:rPr>
              <a:t> </a:t>
            </a:r>
            <a:r>
              <a:rPr lang="fr-FR" sz="2200" i="1" dirty="0" err="1" smtClean="0">
                <a:solidFill>
                  <a:srgbClr val="000000"/>
                </a:solidFill>
              </a:rPr>
              <a:t>Enemies</a:t>
            </a:r>
            <a:endParaRPr lang="en-US" sz="2200" dirty="0">
              <a:solidFill>
                <a:srgbClr val="000000"/>
              </a:solidFill>
            </a:endParaRPr>
          </a:p>
          <a:p>
            <a:pPr algn="l"/>
            <a:endParaRPr lang="fr-FR" sz="2200" dirty="0">
              <a:solidFill>
                <a:srgbClr val="000000"/>
              </a:solidFill>
            </a:endParaRPr>
          </a:p>
        </p:txBody>
      </p:sp>
      <p:pic>
        <p:nvPicPr>
          <p:cNvPr id="4" name="Image 3" descr="436138.5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72" y="4275659"/>
            <a:ext cx="2631728" cy="3344341"/>
          </a:xfrm>
          <a:prstGeom prst="rect">
            <a:avLst/>
          </a:prstGeom>
        </p:spPr>
      </p:pic>
      <p:pic>
        <p:nvPicPr>
          <p:cNvPr id="8" name="Image 7" descr="1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3776" cy="2967485"/>
          </a:xfrm>
          <a:prstGeom prst="rect">
            <a:avLst/>
          </a:prstGeom>
        </p:spPr>
      </p:pic>
      <p:pic>
        <p:nvPicPr>
          <p:cNvPr id="9" name="Image 8" descr="944c706e3bbb5a302e7c815cbf3fcd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72" y="641648"/>
            <a:ext cx="2608526" cy="34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00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48" y="209600"/>
            <a:ext cx="9881306" cy="6103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BE" sz="3600" b="1" dirty="0" smtClean="0">
                <a:latin typeface="Calibri"/>
                <a:cs typeface="Calibri"/>
              </a:rPr>
              <a:t>Friedrich Hayek</a:t>
            </a:r>
            <a:endParaRPr lang="fr-BE" sz="3600" b="1" dirty="0">
              <a:latin typeface="Calibri"/>
              <a:cs typeface="Calibri"/>
            </a:endParaRPr>
          </a:p>
        </p:txBody>
      </p:sp>
      <p:sp>
        <p:nvSpPr>
          <p:cNvPr id="23554" name="ZoneTexte 3"/>
          <p:cNvSpPr txBox="1">
            <a:spLocks noChangeArrowheads="1"/>
          </p:cNvSpPr>
          <p:nvPr/>
        </p:nvSpPr>
        <p:spPr bwMode="auto">
          <a:xfrm>
            <a:off x="17392" y="2369840"/>
            <a:ext cx="6376144" cy="305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9pPr>
          </a:lstStyle>
          <a:p>
            <a:pPr algn="l"/>
            <a:r>
              <a:rPr lang="en-US" i="1" dirty="0" smtClean="0"/>
              <a:t>The </a:t>
            </a:r>
            <a:r>
              <a:rPr lang="en-US" i="1" dirty="0"/>
              <a:t>Road to </a:t>
            </a:r>
            <a:r>
              <a:rPr lang="en-US" i="1" dirty="0" smtClean="0"/>
              <a:t>Serfdom</a:t>
            </a:r>
            <a:r>
              <a:rPr lang="en-US" dirty="0" smtClean="0"/>
              <a:t>, 1944.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“</a:t>
            </a:r>
            <a:r>
              <a:rPr lang="mr-IN" dirty="0" smtClean="0"/>
              <a:t>…</a:t>
            </a:r>
            <a:r>
              <a:rPr lang="nl-BE" dirty="0" smtClean="0"/>
              <a:t> </a:t>
            </a:r>
            <a:r>
              <a:rPr lang="en-US" dirty="0" smtClean="0"/>
              <a:t>democratic </a:t>
            </a:r>
            <a:r>
              <a:rPr lang="en-US" dirty="0"/>
              <a:t>socialism, </a:t>
            </a:r>
            <a:r>
              <a:rPr lang="en-US" u="sng" dirty="0"/>
              <a:t>the great utopia of the last few generations</a:t>
            </a:r>
            <a:r>
              <a:rPr lang="en-US" dirty="0"/>
              <a:t>, is not only unachievable but </a:t>
            </a:r>
            <a:r>
              <a:rPr lang="en-US" dirty="0" smtClean="0"/>
              <a:t>to </a:t>
            </a:r>
            <a:r>
              <a:rPr lang="en-US" dirty="0"/>
              <a:t>strive for it produces something so utterly different that few of those who now wish it would be prepared to accept the </a:t>
            </a:r>
            <a:r>
              <a:rPr lang="en-US" dirty="0" smtClean="0"/>
              <a:t>consequences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6" name="Image 5" descr="Friedrichaugusthay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84" y="2153816"/>
            <a:ext cx="323591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2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881306" cy="6103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BE" sz="3600" b="1" dirty="0" smtClean="0">
                <a:latin typeface="Calibri"/>
                <a:cs typeface="Calibri"/>
              </a:rPr>
              <a:t>Friedrich Hayek</a:t>
            </a:r>
            <a:endParaRPr lang="fr-BE" sz="3600" b="1" dirty="0">
              <a:latin typeface="Calibri"/>
              <a:cs typeface="Calibri"/>
            </a:endParaRPr>
          </a:p>
        </p:txBody>
      </p:sp>
      <p:sp>
        <p:nvSpPr>
          <p:cNvPr id="23554" name="ZoneTexte 3"/>
          <p:cNvSpPr txBox="1">
            <a:spLocks noChangeArrowheads="1"/>
          </p:cNvSpPr>
          <p:nvPr/>
        </p:nvSpPr>
        <p:spPr bwMode="auto">
          <a:xfrm>
            <a:off x="-31340" y="1145704"/>
            <a:ext cx="7040509" cy="60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9pPr>
          </a:lstStyle>
          <a:p>
            <a:pPr algn="l"/>
            <a:r>
              <a:rPr lang="en-US" dirty="0" smtClean="0"/>
              <a:t>«</a:t>
            </a:r>
            <a:r>
              <a:rPr lang="en-US" dirty="0"/>
              <a:t> The intellectuals and socialism », </a:t>
            </a:r>
            <a:r>
              <a:rPr lang="en-US" dirty="0" smtClean="0"/>
              <a:t>1949.</a:t>
            </a:r>
            <a:endParaRPr lang="en-US" b="1" dirty="0"/>
          </a:p>
          <a:p>
            <a:pPr algn="l"/>
            <a:endParaRPr lang="en-US" dirty="0" smtClean="0"/>
          </a:p>
          <a:p>
            <a:pPr algn="l"/>
            <a:r>
              <a:rPr lang="en-US" dirty="0"/>
              <a:t>“The main lesson which the true liberal must learn from the success of the socialists is that it was </a:t>
            </a:r>
            <a:r>
              <a:rPr lang="en-US" u="sng" dirty="0"/>
              <a:t>their courage to be Utopian </a:t>
            </a:r>
            <a:r>
              <a:rPr lang="en-US" dirty="0"/>
              <a:t>which gained them the support of the intellectuals and thereby an influence on public opinion which is daily making possible what only recently seemed utterly remote.”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“We </a:t>
            </a:r>
            <a:r>
              <a:rPr lang="en-US" dirty="0"/>
              <a:t>must make the building of a free society once more an intellectual adventure, a deed of courage</a:t>
            </a:r>
            <a:r>
              <a:rPr lang="en-US" dirty="0" smtClean="0"/>
              <a:t>. </a:t>
            </a:r>
            <a:r>
              <a:rPr lang="en-US" u="sng" dirty="0" smtClean="0"/>
              <a:t>What we lack is a liberal Utopia</a:t>
            </a:r>
            <a:r>
              <a:rPr lang="en-US" dirty="0" smtClean="0"/>
              <a:t>, [</a:t>
            </a:r>
            <a:r>
              <a:rPr lang="mr-IN" dirty="0" smtClean="0"/>
              <a:t>…</a:t>
            </a:r>
            <a:r>
              <a:rPr lang="nl-BE" dirty="0" smtClean="0"/>
              <a:t>] </a:t>
            </a:r>
            <a:r>
              <a:rPr lang="en-US" dirty="0" smtClean="0"/>
              <a:t>which </a:t>
            </a:r>
            <a:r>
              <a:rPr lang="en-US" dirty="0"/>
              <a:t>is not too severely practical and which does not confine itself to what appears today as politically possible</a:t>
            </a:r>
            <a:r>
              <a:rPr lang="en-US" dirty="0" smtClean="0"/>
              <a:t>.”</a:t>
            </a:r>
          </a:p>
          <a:p>
            <a:pPr algn="l"/>
            <a:endParaRPr lang="en-US" dirty="0"/>
          </a:p>
        </p:txBody>
      </p:sp>
      <p:pic>
        <p:nvPicPr>
          <p:cNvPr id="5" name="Image 4" descr="Friedrichaugusthay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16" y="2225824"/>
            <a:ext cx="294699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47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 descr="92000000466373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36" y="1151243"/>
            <a:ext cx="3168353" cy="487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72" y="23164"/>
            <a:ext cx="5584056" cy="76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2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881306" cy="6103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BE" sz="3600" b="1" dirty="0" smtClean="0">
                <a:latin typeface="Calibri"/>
                <a:cs typeface="Calibri"/>
              </a:rPr>
              <a:t>Margaret Thatcher</a:t>
            </a:r>
            <a:endParaRPr lang="fr-BE" sz="3600" b="1" dirty="0">
              <a:latin typeface="Calibri"/>
              <a:cs typeface="Calibri"/>
            </a:endParaRPr>
          </a:p>
        </p:txBody>
      </p:sp>
      <p:sp>
        <p:nvSpPr>
          <p:cNvPr id="23554" name="ZoneTexte 3"/>
          <p:cNvSpPr txBox="1">
            <a:spLocks noChangeArrowheads="1"/>
          </p:cNvSpPr>
          <p:nvPr/>
        </p:nvSpPr>
        <p:spPr bwMode="auto">
          <a:xfrm>
            <a:off x="-31339" y="1145704"/>
            <a:ext cx="5543387" cy="675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9" tIns="50799" rIns="101599" bIns="507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ゴシック" charset="0"/>
                <a:cs typeface="MS Pゴシック" charset="0"/>
              </a:defRPr>
            </a:lvl9pPr>
          </a:lstStyle>
          <a:p>
            <a:pPr algn="l"/>
            <a:r>
              <a:rPr lang="en-GB" i="1" dirty="0"/>
              <a:t>Statecraft. Strategies for a Changing </a:t>
            </a:r>
            <a:r>
              <a:rPr lang="en-GB" i="1" dirty="0" smtClean="0"/>
              <a:t>World</a:t>
            </a:r>
            <a:r>
              <a:rPr lang="en-US" dirty="0" smtClean="0"/>
              <a:t>, 2002.</a:t>
            </a:r>
            <a:endParaRPr lang="en-US" b="1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“</a:t>
            </a:r>
            <a:r>
              <a:rPr lang="en-GB" dirty="0"/>
              <a:t>‘Europe’ is the result of plans. It is, in fact, a classic utopian project, a monument to the vanity of intellectuals, a programme whose inevitable destiny is failure: only the scale of the final damage done is in </a:t>
            </a:r>
            <a:r>
              <a:rPr lang="en-GB" dirty="0" smtClean="0"/>
              <a:t>doubt</a:t>
            </a:r>
            <a:r>
              <a:rPr lang="en-US" dirty="0" smtClean="0"/>
              <a:t>.</a:t>
            </a:r>
            <a:r>
              <a:rPr lang="en-US" dirty="0"/>
              <a:t>”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“</a:t>
            </a:r>
            <a:r>
              <a:rPr lang="en-GB" dirty="0"/>
              <a:t>It is no surprise to me that the strongest proponents of Euro-federalism today often first cut their political teeth in the infantile utopianism, tinged with revolutionary violence, of the late 1960s and the </a:t>
            </a:r>
            <a:r>
              <a:rPr lang="en-GB" dirty="0" smtClean="0"/>
              <a:t>1970s</a:t>
            </a:r>
            <a:r>
              <a:rPr lang="en-US" dirty="0" smtClean="0"/>
              <a:t>.”</a:t>
            </a:r>
          </a:p>
          <a:p>
            <a:pPr algn="l"/>
            <a:endParaRPr lang="en-US" dirty="0"/>
          </a:p>
        </p:txBody>
      </p:sp>
      <p:pic>
        <p:nvPicPr>
          <p:cNvPr id="3" name="Image 2" descr="Jewellery-lover-Margaret-Thatcher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52" y="1937792"/>
            <a:ext cx="4425248" cy="37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54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881306" cy="6103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BE" sz="3600" b="1" dirty="0" smtClean="0">
                <a:latin typeface="Calibri"/>
                <a:cs typeface="Calibri"/>
              </a:rPr>
              <a:t>La trappola di Hayek e il destino dell’Europa</a:t>
            </a:r>
            <a:endParaRPr lang="fr-BE" sz="3600" b="1" dirty="0">
              <a:latin typeface="Calibri"/>
              <a:cs typeface="Calibri"/>
            </a:endParaRPr>
          </a:p>
        </p:txBody>
      </p:sp>
      <p:pic>
        <p:nvPicPr>
          <p:cNvPr id="5" name="Image 4" descr="Friedrichaugusthay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40" y="785664"/>
            <a:ext cx="1867763" cy="2327520"/>
          </a:xfrm>
          <a:prstGeom prst="rect">
            <a:avLst/>
          </a:prstGeom>
        </p:spPr>
      </p:pic>
      <p:pic>
        <p:nvPicPr>
          <p:cNvPr id="4" name="Image 3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52" y="1001688"/>
            <a:ext cx="4104456" cy="41044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19560" y="5373231"/>
            <a:ext cx="7308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 smtClean="0"/>
              <a:t>Intervenzionisme</a:t>
            </a:r>
            <a:r>
              <a:rPr lang="en-US" sz="2800" dirty="0" smtClean="0"/>
              <a:t> </a:t>
            </a:r>
            <a:r>
              <a:rPr lang="en-US" sz="2800" dirty="0" err="1" smtClean="0"/>
              <a:t>statale</a:t>
            </a:r>
            <a:endParaRPr lang="en-US" sz="2800" dirty="0" smtClean="0"/>
          </a:p>
          <a:p>
            <a:pPr algn="l"/>
            <a:r>
              <a:rPr lang="en-US" sz="2800" dirty="0" smtClean="0"/>
              <a:t>• </a:t>
            </a:r>
            <a:r>
              <a:rPr lang="en-US" sz="2800" dirty="0" err="1" smtClean="0"/>
              <a:t>economicamente</a:t>
            </a:r>
            <a:r>
              <a:rPr lang="en-US" sz="2800" dirty="0" smtClean="0"/>
              <a:t> </a:t>
            </a:r>
            <a:r>
              <a:rPr lang="en-US" sz="2800" dirty="0" err="1" smtClean="0"/>
              <a:t>impossibile</a:t>
            </a:r>
            <a:r>
              <a:rPr lang="en-US" sz="2800" dirty="0" smtClean="0"/>
              <a:t> al </a:t>
            </a:r>
            <a:r>
              <a:rPr lang="en-US" sz="2800" dirty="0" err="1" smtClean="0"/>
              <a:t>livello</a:t>
            </a:r>
            <a:r>
              <a:rPr lang="en-US" sz="2800" dirty="0" smtClean="0"/>
              <a:t> </a:t>
            </a:r>
            <a:r>
              <a:rPr lang="en-US" sz="2800" dirty="0" err="1" smtClean="0"/>
              <a:t>nazionale</a:t>
            </a:r>
            <a:endParaRPr lang="en-US" sz="2800" dirty="0" smtClean="0"/>
          </a:p>
          <a:p>
            <a:pPr algn="l"/>
            <a:r>
              <a:rPr lang="en-US" sz="2800" dirty="0" smtClean="0"/>
              <a:t>• </a:t>
            </a:r>
            <a:r>
              <a:rPr lang="en-US" sz="2800" dirty="0" err="1" smtClean="0"/>
              <a:t>politicamente</a:t>
            </a:r>
            <a:r>
              <a:rPr lang="en-US" sz="2800" dirty="0" smtClean="0"/>
              <a:t> </a:t>
            </a:r>
            <a:r>
              <a:rPr lang="en-US" sz="2800" dirty="0" err="1" smtClean="0"/>
              <a:t>impossibile</a:t>
            </a:r>
            <a:r>
              <a:rPr lang="en-US" sz="2800" dirty="0" smtClean="0"/>
              <a:t> al </a:t>
            </a:r>
            <a:r>
              <a:rPr lang="en-US" sz="2800" dirty="0" err="1" smtClean="0"/>
              <a:t>livello</a:t>
            </a:r>
            <a:r>
              <a:rPr lang="en-US" sz="2800" dirty="0" smtClean="0"/>
              <a:t> </a:t>
            </a:r>
            <a:r>
              <a:rPr lang="en-US" sz="2800" dirty="0" err="1" smtClean="0"/>
              <a:t>dell’Unione</a:t>
            </a:r>
            <a:endParaRPr lang="en-US" sz="2800" dirty="0" smtClean="0"/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perche</a:t>
            </a:r>
            <a:r>
              <a:rPr lang="en-US" sz="2800" dirty="0" smtClean="0"/>
              <a:t>: 	- </a:t>
            </a:r>
            <a:r>
              <a:rPr lang="en-US" sz="2800" dirty="0" err="1" smtClean="0"/>
              <a:t>differenze</a:t>
            </a:r>
            <a:r>
              <a:rPr lang="en-US" sz="2800" dirty="0" smtClean="0"/>
              <a:t> </a:t>
            </a:r>
            <a:r>
              <a:rPr lang="en-US" sz="2800" dirty="0" err="1" smtClean="0"/>
              <a:t>obiettive</a:t>
            </a:r>
            <a:endParaRPr lang="en-US" sz="2800" dirty="0" smtClean="0"/>
          </a:p>
          <a:p>
            <a:pPr algn="l"/>
            <a:r>
              <a:rPr lang="en-US" sz="2800" dirty="0"/>
              <a:t>	</a:t>
            </a:r>
            <a:r>
              <a:rPr lang="en-US" sz="2800" dirty="0" smtClean="0"/>
              <a:t>	- </a:t>
            </a:r>
            <a:r>
              <a:rPr lang="en-US" sz="2800" dirty="0" err="1" smtClean="0"/>
              <a:t>assenza</a:t>
            </a:r>
            <a:r>
              <a:rPr lang="en-US" sz="2800" dirty="0" smtClean="0"/>
              <a:t> </a:t>
            </a:r>
            <a:r>
              <a:rPr lang="en-US" sz="2800" dirty="0" err="1" smtClean="0"/>
              <a:t>d’identità</a:t>
            </a:r>
            <a:r>
              <a:rPr lang="en-US" sz="2800" dirty="0" smtClean="0"/>
              <a:t> </a:t>
            </a:r>
            <a:r>
              <a:rPr lang="en-US" sz="2800" dirty="0" err="1" smtClean="0"/>
              <a:t>comune</a:t>
            </a:r>
            <a:endParaRPr lang="en-US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448152" y="3233936"/>
            <a:ext cx="3446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“The economic conditions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interstate federalism” (1939)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7687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12839</TotalTime>
  <Pages>0</Pages>
  <Words>333</Words>
  <Characters>0</Characters>
  <Application>Microsoft Office PowerPoint</Application>
  <PresentationFormat>Personalizzato</PresentationFormat>
  <Lines>0</Lines>
  <Paragraphs>72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Gill Sans</vt:lpstr>
      <vt:lpstr>MS Pゴシック</vt:lpstr>
      <vt:lpstr>Osaka</vt:lpstr>
      <vt:lpstr>Blank Presentation</vt:lpstr>
      <vt:lpstr>Presentazione standard di PowerPoint</vt:lpstr>
      <vt:lpstr>L’utopia come genere letterario</vt:lpstr>
      <vt:lpstr>L’utopia come nome comune</vt:lpstr>
      <vt:lpstr>Oziosa, fruttuosa, pericolosa ?</vt:lpstr>
      <vt:lpstr>Friedrich Hayek</vt:lpstr>
      <vt:lpstr>Friedrich Hayek</vt:lpstr>
      <vt:lpstr>Presentazione standard di PowerPoint</vt:lpstr>
      <vt:lpstr>Margaret Thatcher</vt:lpstr>
      <vt:lpstr>La trappola di Hayek e il destino dell’Europa</vt:lpstr>
      <vt:lpstr>Alcune utopie per oggi</vt:lpstr>
      <vt:lpstr>1. Lingua franca</vt:lpstr>
      <vt:lpstr>Presentazione standard di PowerPoint</vt:lpstr>
      <vt:lpstr>3. Reddito di base</vt:lpstr>
      <vt:lpstr>3. Reddito di base</vt:lpstr>
      <vt:lpstr>Eurodividendo</vt:lpstr>
    </vt:vector>
  </TitlesOfParts>
  <Company>Benjamin Van Parys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Scenario’s voor Brussel : Over de politieke toekomst van een meertalige stad </dc:title>
  <dc:subject/>
  <dc:creator>Benjamin Van Parys</dc:creator>
  <cp:keywords/>
  <dc:description/>
  <cp:lastModifiedBy>IT</cp:lastModifiedBy>
  <cp:revision>264</cp:revision>
  <cp:lastPrinted>2006-10-12T16:57:48Z</cp:lastPrinted>
  <dcterms:created xsi:type="dcterms:W3CDTF">2008-09-11T17:23:55Z</dcterms:created>
  <dcterms:modified xsi:type="dcterms:W3CDTF">2018-05-20T09:26:58Z</dcterms:modified>
</cp:coreProperties>
</file>